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2" Target="../media/image2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jpeg" Type="http://schemas.openxmlformats.org/officeDocument/2006/relationships/image"/><Relationship Id="rId6" Target="../media/image60.jpeg" Type="http://schemas.openxmlformats.org/officeDocument/2006/relationships/image"/><Relationship Id="rId7" Target="../media/image61.jpeg" Type="http://schemas.openxmlformats.org/officeDocument/2006/relationships/image"/><Relationship Id="rId8" Target="../media/image62.jpe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2" Target="../media/image26.png" Type="http://schemas.openxmlformats.org/officeDocument/2006/relationships/image"/><Relationship Id="rId3" Target="../media/image38.jpe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591" y="-207071"/>
            <a:ext cx="17851409" cy="11299900"/>
            <a:chOff x="0" y="0"/>
            <a:chExt cx="4701606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1606" cy="2976105"/>
            </a:xfrm>
            <a:custGeom>
              <a:avLst/>
              <a:gdLst/>
              <a:ahLst/>
              <a:cxnLst/>
              <a:rect r="r" b="b" t="t" l="l"/>
              <a:pathLst>
                <a:path h="2976105" w="4701606">
                  <a:moveTo>
                    <a:pt x="0" y="0"/>
                  </a:moveTo>
                  <a:lnTo>
                    <a:pt x="4701606" y="0"/>
                  </a:lnTo>
                  <a:lnTo>
                    <a:pt x="4701606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701606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11548" y="7775769"/>
            <a:ext cx="11301495" cy="860445"/>
            <a:chOff x="0" y="0"/>
            <a:chExt cx="2697508" cy="205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97508" cy="205376"/>
            </a:xfrm>
            <a:custGeom>
              <a:avLst/>
              <a:gdLst/>
              <a:ahLst/>
              <a:cxnLst/>
              <a:rect r="r" b="b" t="t" l="l"/>
              <a:pathLst>
                <a:path h="205376" w="2697508">
                  <a:moveTo>
                    <a:pt x="12331" y="0"/>
                  </a:moveTo>
                  <a:lnTo>
                    <a:pt x="2685178" y="0"/>
                  </a:lnTo>
                  <a:cubicBezTo>
                    <a:pt x="2688448" y="0"/>
                    <a:pt x="2691584" y="1299"/>
                    <a:pt x="2693897" y="3612"/>
                  </a:cubicBezTo>
                  <a:cubicBezTo>
                    <a:pt x="2696209" y="5924"/>
                    <a:pt x="2697508" y="9060"/>
                    <a:pt x="2697508" y="12331"/>
                  </a:cubicBezTo>
                  <a:lnTo>
                    <a:pt x="2697508" y="193045"/>
                  </a:lnTo>
                  <a:cubicBezTo>
                    <a:pt x="2697508" y="199856"/>
                    <a:pt x="2691988" y="205376"/>
                    <a:pt x="2685178" y="205376"/>
                  </a:cubicBezTo>
                  <a:lnTo>
                    <a:pt x="12331" y="205376"/>
                  </a:lnTo>
                  <a:cubicBezTo>
                    <a:pt x="9060" y="205376"/>
                    <a:pt x="5924" y="204077"/>
                    <a:pt x="3612" y="201765"/>
                  </a:cubicBezTo>
                  <a:cubicBezTo>
                    <a:pt x="1299" y="199452"/>
                    <a:pt x="0" y="196316"/>
                    <a:pt x="0" y="193045"/>
                  </a:cubicBezTo>
                  <a:lnTo>
                    <a:pt x="0" y="12331"/>
                  </a:lnTo>
                  <a:cubicBezTo>
                    <a:pt x="0" y="9060"/>
                    <a:pt x="1299" y="5924"/>
                    <a:pt x="3612" y="3612"/>
                  </a:cubicBezTo>
                  <a:cubicBezTo>
                    <a:pt x="5924" y="1299"/>
                    <a:pt x="9060" y="0"/>
                    <a:pt x="12331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97508" cy="243476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5069"/>
                </a:lnSpc>
              </a:pPr>
              <a:r>
                <a:rPr lang="en-US" sz="3899">
                  <a:solidFill>
                    <a:srgbClr val="FFFFFF"/>
                  </a:solidFill>
                  <a:latin typeface="Montserrat Light"/>
                </a:rPr>
                <a:t>Build. Buy. Collabrate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53962" y="483398"/>
            <a:ext cx="9216668" cy="9216668"/>
          </a:xfrm>
          <a:custGeom>
            <a:avLst/>
            <a:gdLst/>
            <a:ahLst/>
            <a:cxnLst/>
            <a:rect r="r" b="b" t="t" l="l"/>
            <a:pathLst>
              <a:path h="9216668" w="9216668">
                <a:moveTo>
                  <a:pt x="0" y="0"/>
                </a:moveTo>
                <a:lnTo>
                  <a:pt x="9216667" y="0"/>
                </a:lnTo>
                <a:lnTo>
                  <a:pt x="9216667" y="9216668"/>
                </a:lnTo>
                <a:lnTo>
                  <a:pt x="0" y="9216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711548" y="1876162"/>
            <a:ext cx="11301495" cy="860445"/>
            <a:chOff x="0" y="0"/>
            <a:chExt cx="2697508" cy="2053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97508" cy="205376"/>
            </a:xfrm>
            <a:custGeom>
              <a:avLst/>
              <a:gdLst/>
              <a:ahLst/>
              <a:cxnLst/>
              <a:rect r="r" b="b" t="t" l="l"/>
              <a:pathLst>
                <a:path h="205376" w="2697508">
                  <a:moveTo>
                    <a:pt x="12331" y="0"/>
                  </a:moveTo>
                  <a:lnTo>
                    <a:pt x="2685178" y="0"/>
                  </a:lnTo>
                  <a:cubicBezTo>
                    <a:pt x="2688448" y="0"/>
                    <a:pt x="2691584" y="1299"/>
                    <a:pt x="2693897" y="3612"/>
                  </a:cubicBezTo>
                  <a:cubicBezTo>
                    <a:pt x="2696209" y="5924"/>
                    <a:pt x="2697508" y="9060"/>
                    <a:pt x="2697508" y="12331"/>
                  </a:cubicBezTo>
                  <a:lnTo>
                    <a:pt x="2697508" y="193045"/>
                  </a:lnTo>
                  <a:cubicBezTo>
                    <a:pt x="2697508" y="199856"/>
                    <a:pt x="2691988" y="205376"/>
                    <a:pt x="2685178" y="205376"/>
                  </a:cubicBezTo>
                  <a:lnTo>
                    <a:pt x="12331" y="205376"/>
                  </a:lnTo>
                  <a:cubicBezTo>
                    <a:pt x="9060" y="205376"/>
                    <a:pt x="5924" y="204077"/>
                    <a:pt x="3612" y="201765"/>
                  </a:cubicBezTo>
                  <a:cubicBezTo>
                    <a:pt x="1299" y="199452"/>
                    <a:pt x="0" y="196316"/>
                    <a:pt x="0" y="193045"/>
                  </a:cubicBezTo>
                  <a:lnTo>
                    <a:pt x="0" y="12331"/>
                  </a:lnTo>
                  <a:cubicBezTo>
                    <a:pt x="0" y="9060"/>
                    <a:pt x="1299" y="5924"/>
                    <a:pt x="3612" y="3612"/>
                  </a:cubicBezTo>
                  <a:cubicBezTo>
                    <a:pt x="5924" y="1299"/>
                    <a:pt x="9060" y="0"/>
                    <a:pt x="12331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97508" cy="243476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5069"/>
                </a:lnSpc>
              </a:pPr>
              <a:r>
                <a:rPr lang="en-US" sz="3899">
                  <a:solidFill>
                    <a:srgbClr val="FFFFFF"/>
                  </a:solidFill>
                  <a:latin typeface="Montserrat Light"/>
                </a:rPr>
                <a:t>Begin With Us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186764" y="6982618"/>
            <a:ext cx="1584027" cy="1500866"/>
          </a:xfrm>
          <a:custGeom>
            <a:avLst/>
            <a:gdLst/>
            <a:ahLst/>
            <a:cxnLst/>
            <a:rect r="r" b="b" t="t" l="l"/>
            <a:pathLst>
              <a:path h="1500866" w="1584027">
                <a:moveTo>
                  <a:pt x="0" y="0"/>
                </a:moveTo>
                <a:lnTo>
                  <a:pt x="1584027" y="0"/>
                </a:lnTo>
                <a:lnTo>
                  <a:pt x="1584027" y="1500865"/>
                </a:lnTo>
                <a:lnTo>
                  <a:pt x="0" y="1500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-3154807" y="7632322"/>
            <a:ext cx="3223515" cy="57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5"/>
              </a:lnSpc>
            </a:pPr>
            <a:r>
              <a:rPr lang="en-US" sz="3289" spc="164">
                <a:solidFill>
                  <a:srgbClr val="1C5739"/>
                </a:solidFill>
                <a:latin typeface="Open Sauce"/>
              </a:rPr>
              <a:t>Begin With Us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5690529" y="1125729"/>
            <a:ext cx="1584027" cy="1500866"/>
          </a:xfrm>
          <a:custGeom>
            <a:avLst/>
            <a:gdLst/>
            <a:ahLst/>
            <a:cxnLst/>
            <a:rect r="r" b="b" t="t" l="l"/>
            <a:pathLst>
              <a:path h="1500866" w="1584027">
                <a:moveTo>
                  <a:pt x="0" y="0"/>
                </a:moveTo>
                <a:lnTo>
                  <a:pt x="1584027" y="0"/>
                </a:lnTo>
                <a:lnTo>
                  <a:pt x="1584027" y="1500865"/>
                </a:lnTo>
                <a:lnTo>
                  <a:pt x="0" y="1500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685800"/>
            <a:ext cx="11083591" cy="197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Codec Pro ExtraBold"/>
              </a:rPr>
              <a:t>FUTURE IDEAS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86447" y="4089405"/>
            <a:ext cx="9115107" cy="105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•Crowd funding Platform for greenhouse Startups.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6447" y="6028567"/>
            <a:ext cx="10713674" cy="212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•Educative platform where high knowledgeable professionals can post their </a:t>
            </a:r>
          </a:p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research and studies.</a:t>
            </a:r>
          </a:p>
          <a:p>
            <a:pPr algn="ctr">
              <a:lnSpc>
                <a:spcPts val="421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6559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373807" y="3546664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99" r="223" b="-2499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4906782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8525761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588519" y="3546664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665" r="223" b="-1666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969541" y="3546664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t="0" r="-2464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214474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231988" y="3546664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24665" t="0" r="-2466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73807" y="6602666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Samir 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Gurunng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76812" y="6602666"/>
            <a:ext cx="25166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Romina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Deuja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63722" y="6602666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Niwesh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Waiba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07498" y="6602666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Aayush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Shrestha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882952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80195" t="0" r="-8019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67192" y="882952"/>
            <a:ext cx="1873708" cy="1873708"/>
          </a:xfrm>
          <a:custGeom>
            <a:avLst/>
            <a:gdLst/>
            <a:ahLst/>
            <a:cxnLst/>
            <a:rect r="r" b="b" t="t" l="l"/>
            <a:pathLst>
              <a:path h="1873708" w="1873708">
                <a:moveTo>
                  <a:pt x="0" y="0"/>
                </a:moveTo>
                <a:lnTo>
                  <a:pt x="1873708" y="0"/>
                </a:lnTo>
                <a:lnTo>
                  <a:pt x="1873708" y="1873708"/>
                </a:lnTo>
                <a:lnTo>
                  <a:pt x="0" y="1873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7493" y="4169086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77988" y="7548375"/>
            <a:ext cx="2652116" cy="44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ODE TO CODE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35982" y="787048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1572" y="1432677"/>
            <a:ext cx="5431056" cy="150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3"/>
              </a:lnSpc>
            </a:pPr>
            <a:r>
              <a:rPr lang="en-US" sz="5761" spc="564">
                <a:solidFill>
                  <a:srgbClr val="FFFFFF"/>
                </a:solidFill>
                <a:latin typeface="Codec Pro ExtraBold"/>
              </a:rPr>
              <a:t>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05505" y="2161437"/>
            <a:ext cx="7460954" cy="1910409"/>
            <a:chOff x="0" y="0"/>
            <a:chExt cx="9947939" cy="25472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1463652" y="0"/>
              <a:ext cx="1552821" cy="2547212"/>
              <a:chOff x="0" y="0"/>
              <a:chExt cx="1451520" cy="23810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-19812"/>
                <a:ext cx="1474216" cy="2444877"/>
              </a:xfrm>
              <a:custGeom>
                <a:avLst/>
                <a:gdLst/>
                <a:ahLst/>
                <a:cxnLst/>
                <a:rect r="r" b="b" t="t" l="l"/>
                <a:pathLst>
                  <a:path h="2444877" w="1474216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650823" y="870381"/>
              <a:ext cx="434420" cy="807220"/>
              <a:chOff x="0" y="0"/>
              <a:chExt cx="406080" cy="7545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32385"/>
                <a:ext cx="446659" cy="842137"/>
              </a:xfrm>
              <a:custGeom>
                <a:avLst/>
                <a:gdLst/>
                <a:ahLst/>
                <a:cxnLst/>
                <a:rect r="r" b="b" t="t" l="l"/>
                <a:pathLst>
                  <a:path h="842137" w="446659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2059054" y="236466"/>
              <a:ext cx="7888885" cy="2050401"/>
              <a:chOff x="0" y="0"/>
              <a:chExt cx="7374240" cy="19166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431151" cy="1963166"/>
              </a:xfrm>
              <a:custGeom>
                <a:avLst/>
                <a:gdLst/>
                <a:ahLst/>
                <a:cxnLst/>
                <a:rect r="r" b="b" t="t" l="l"/>
                <a:pathLst>
                  <a:path h="1963166" w="7431151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179238" y="531726"/>
              <a:ext cx="1130112" cy="1345371"/>
            </a:xfrm>
            <a:custGeom>
              <a:avLst/>
              <a:gdLst/>
              <a:ahLst/>
              <a:cxnLst/>
              <a:rect r="r" b="b" t="t" l="l"/>
              <a:pathLst>
                <a:path h="1345371" w="1130112">
                  <a:moveTo>
                    <a:pt x="0" y="0"/>
                  </a:moveTo>
                  <a:lnTo>
                    <a:pt x="1130112" y="0"/>
                  </a:lnTo>
                  <a:lnTo>
                    <a:pt x="1130112" y="1345371"/>
                  </a:lnTo>
                  <a:lnTo>
                    <a:pt x="0" y="1345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342144" y="439109"/>
              <a:ext cx="5005698" cy="1502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88"/>
                </a:lnSpc>
              </a:pPr>
              <a:r>
                <a:rPr lang="en-US" sz="1658" spc="162">
                  <a:solidFill>
                    <a:srgbClr val="FFFFFF"/>
                  </a:solidFill>
                  <a:latin typeface="Open Sauce"/>
                </a:rPr>
                <a:t>Lack of sustainable solutions</a:t>
              </a:r>
            </a:p>
            <a:p>
              <a:pPr>
                <a:lnSpc>
                  <a:spcPts val="2288"/>
                </a:lnSpc>
              </a:pPr>
              <a:r>
                <a:rPr lang="en-US" sz="1658" spc="162">
                  <a:solidFill>
                    <a:srgbClr val="FFFFFF"/>
                  </a:solidFill>
                  <a:latin typeface="Open Sauce"/>
                </a:rPr>
                <a:t> and environmentally friendly</a:t>
              </a:r>
            </a:p>
            <a:p>
              <a:pPr>
                <a:lnSpc>
                  <a:spcPts val="2288"/>
                </a:lnSpc>
              </a:pPr>
              <a:r>
                <a:rPr lang="en-US" sz="1658" spc="162">
                  <a:solidFill>
                    <a:srgbClr val="FFFFFF"/>
                  </a:solidFill>
                  <a:latin typeface="Open Sauce"/>
                </a:rPr>
                <a:t> practices in agriculture.</a:t>
              </a:r>
            </a:p>
            <a:p>
              <a:pPr algn="l" marL="0" indent="0" lvl="0">
                <a:lnSpc>
                  <a:spcPts val="2288"/>
                </a:lnSpc>
                <a:spcBef>
                  <a:spcPct val="0"/>
                </a:spcBef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27506"/>
              <a:ext cx="1306041" cy="101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88113" y="7347891"/>
            <a:ext cx="7695737" cy="1910409"/>
            <a:chOff x="0" y="0"/>
            <a:chExt cx="10260983" cy="254721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463652" y="0"/>
              <a:ext cx="1552821" cy="2547212"/>
              <a:chOff x="0" y="0"/>
              <a:chExt cx="1451520" cy="238104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-19812"/>
                <a:ext cx="1474216" cy="2444877"/>
              </a:xfrm>
              <a:custGeom>
                <a:avLst/>
                <a:gdLst/>
                <a:ahLst/>
                <a:cxnLst/>
                <a:rect r="r" b="b" t="t" l="l"/>
                <a:pathLst>
                  <a:path h="2444877" w="1474216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1650823" y="870381"/>
              <a:ext cx="434420" cy="807220"/>
              <a:chOff x="0" y="0"/>
              <a:chExt cx="406080" cy="7545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-32385"/>
                <a:ext cx="446659" cy="842137"/>
              </a:xfrm>
              <a:custGeom>
                <a:avLst/>
                <a:gdLst/>
                <a:ahLst/>
                <a:cxnLst/>
                <a:rect r="r" b="b" t="t" l="l"/>
                <a:pathLst>
                  <a:path h="842137" w="446659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59054" y="236466"/>
              <a:ext cx="7888885" cy="2050401"/>
              <a:chOff x="0" y="0"/>
              <a:chExt cx="7374240" cy="19166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7431151" cy="1963166"/>
              </a:xfrm>
              <a:custGeom>
                <a:avLst/>
                <a:gdLst/>
                <a:ahLst/>
                <a:cxnLst/>
                <a:rect r="r" b="b" t="t" l="l"/>
                <a:pathLst>
                  <a:path h="1963166" w="7431151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3021865" y="663854"/>
              <a:ext cx="1238407" cy="1195626"/>
            </a:xfrm>
            <a:custGeom>
              <a:avLst/>
              <a:gdLst/>
              <a:ahLst/>
              <a:cxnLst/>
              <a:rect r="r" b="b" t="t" l="l"/>
              <a:pathLst>
                <a:path h="1195626" w="1238407">
                  <a:moveTo>
                    <a:pt x="0" y="0"/>
                  </a:moveTo>
                  <a:lnTo>
                    <a:pt x="1238407" y="0"/>
                  </a:lnTo>
                  <a:lnTo>
                    <a:pt x="1238407" y="1195626"/>
                  </a:lnTo>
                  <a:lnTo>
                    <a:pt x="0" y="119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577444" y="903081"/>
              <a:ext cx="5683539" cy="78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52"/>
                </a:lnSpc>
                <a:spcBef>
                  <a:spcPct val="0"/>
                </a:spcBef>
              </a:pPr>
              <a:r>
                <a:rPr lang="en-US" sz="1777" spc="174">
                  <a:solidFill>
                    <a:srgbClr val="FFFFFF"/>
                  </a:solidFill>
                  <a:latin typeface="Open Sauce"/>
                </a:rPr>
                <a:t>Barriers for New Agriculture Startups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27506"/>
              <a:ext cx="1306041" cy="101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082540" y="4680657"/>
            <a:ext cx="7506883" cy="1910409"/>
            <a:chOff x="0" y="0"/>
            <a:chExt cx="10009177" cy="254721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7149545" y="0"/>
              <a:ext cx="1553591" cy="2547212"/>
              <a:chOff x="0" y="0"/>
              <a:chExt cx="1452240" cy="238104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19685" y="-19812"/>
                <a:ext cx="1474216" cy="2444877"/>
              </a:xfrm>
              <a:custGeom>
                <a:avLst/>
                <a:gdLst/>
                <a:ahLst/>
                <a:cxnLst/>
                <a:rect r="r" b="b" t="t" l="l"/>
                <a:pathLst>
                  <a:path h="2444877" w="1474216">
                    <a:moveTo>
                      <a:pt x="78994" y="1078484"/>
                    </a:moveTo>
                    <a:lnTo>
                      <a:pt x="1078611" y="78994"/>
                    </a:lnTo>
                    <a:cubicBezTo>
                      <a:pt x="1158240" y="0"/>
                      <a:pt x="1287145" y="0"/>
                      <a:pt x="1366774" y="78994"/>
                    </a:cubicBezTo>
                    <a:lnTo>
                      <a:pt x="1474216" y="186436"/>
                    </a:lnTo>
                    <a:lnTo>
                      <a:pt x="582549" y="1078484"/>
                    </a:lnTo>
                    <a:cubicBezTo>
                      <a:pt x="502920" y="1157986"/>
                      <a:pt x="502920" y="1287018"/>
                      <a:pt x="582549" y="1366520"/>
                    </a:cubicBezTo>
                    <a:lnTo>
                      <a:pt x="1474216" y="2257933"/>
                    </a:lnTo>
                    <a:lnTo>
                      <a:pt x="1366774" y="2365375"/>
                    </a:lnTo>
                    <a:cubicBezTo>
                      <a:pt x="1287145" y="2444877"/>
                      <a:pt x="1158240" y="2444877"/>
                      <a:pt x="1078611" y="2365375"/>
                    </a:cubicBezTo>
                    <a:lnTo>
                      <a:pt x="78994" y="1366012"/>
                    </a:lnTo>
                    <a:cubicBezTo>
                      <a:pt x="0" y="1286510"/>
                      <a:pt x="0" y="1158113"/>
                      <a:pt x="78994" y="107848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8066140" y="870381"/>
              <a:ext cx="434420" cy="807220"/>
              <a:chOff x="0" y="0"/>
              <a:chExt cx="406080" cy="7545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-24257" y="-32385"/>
                <a:ext cx="447294" cy="842264"/>
              </a:xfrm>
              <a:custGeom>
                <a:avLst/>
                <a:gdLst/>
                <a:ahLst/>
                <a:cxnLst/>
                <a:rect r="r" b="b" t="t" l="l"/>
                <a:pathLst>
                  <a:path h="842264" w="447294">
                    <a:moveTo>
                      <a:pt x="96901" y="596138"/>
                    </a:moveTo>
                    <a:lnTo>
                      <a:pt x="281940" y="781304"/>
                    </a:lnTo>
                    <a:cubicBezTo>
                      <a:pt x="342900" y="842264"/>
                      <a:pt x="447294" y="799338"/>
                      <a:pt x="447294" y="712851"/>
                    </a:cubicBezTo>
                    <a:lnTo>
                      <a:pt x="447294" y="129413"/>
                    </a:lnTo>
                    <a:cubicBezTo>
                      <a:pt x="447294" y="42926"/>
                      <a:pt x="342900" y="0"/>
                      <a:pt x="281940" y="60960"/>
                    </a:cubicBezTo>
                    <a:lnTo>
                      <a:pt x="96901" y="246126"/>
                    </a:lnTo>
                    <a:cubicBezTo>
                      <a:pt x="0" y="343027"/>
                      <a:pt x="0" y="499237"/>
                      <a:pt x="96901" y="59613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7229" y="236466"/>
              <a:ext cx="7891966" cy="2050401"/>
              <a:chOff x="0" y="0"/>
              <a:chExt cx="7377120" cy="191664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434580" cy="1963166"/>
              </a:xfrm>
              <a:custGeom>
                <a:avLst/>
                <a:gdLst/>
                <a:ahLst/>
                <a:cxnLst/>
                <a:rect r="r" b="b" t="t" l="l"/>
                <a:pathLst>
                  <a:path h="1963166" w="7434580">
                    <a:moveTo>
                      <a:pt x="967105" y="1963166"/>
                    </a:moveTo>
                    <a:lnTo>
                      <a:pt x="7434580" y="1963166"/>
                    </a:lnTo>
                    <a:lnTo>
                      <a:pt x="6596380" y="1125601"/>
                    </a:lnTo>
                    <a:cubicBezTo>
                      <a:pt x="6556883" y="1086104"/>
                      <a:pt x="6536563" y="1033780"/>
                      <a:pt x="6536563" y="981583"/>
                    </a:cubicBezTo>
                    <a:cubicBezTo>
                      <a:pt x="6536563" y="929386"/>
                      <a:pt x="6556375" y="877570"/>
                      <a:pt x="6596380" y="837565"/>
                    </a:cubicBezTo>
                    <a:lnTo>
                      <a:pt x="7434072" y="0"/>
                    </a:lnTo>
                    <a:lnTo>
                      <a:pt x="967105" y="0"/>
                    </a:lnTo>
                    <a:lnTo>
                      <a:pt x="0" y="980948"/>
                    </a:lnTo>
                    <a:lnTo>
                      <a:pt x="967105" y="1963039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5783482" y="486254"/>
              <a:ext cx="1301362" cy="1428641"/>
            </a:xfrm>
            <a:custGeom>
              <a:avLst/>
              <a:gdLst/>
              <a:ahLst/>
              <a:cxnLst/>
              <a:rect r="r" b="b" t="t" l="l"/>
              <a:pathLst>
                <a:path h="1428641" w="1301362">
                  <a:moveTo>
                    <a:pt x="0" y="0"/>
                  </a:moveTo>
                  <a:lnTo>
                    <a:pt x="1301362" y="0"/>
                  </a:lnTo>
                  <a:lnTo>
                    <a:pt x="1301362" y="1428641"/>
                  </a:lnTo>
                  <a:lnTo>
                    <a:pt x="0" y="1428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8703136" y="693156"/>
              <a:ext cx="1306041" cy="101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47"/>
                </a:lnSpc>
                <a:spcBef>
                  <a:spcPct val="0"/>
                </a:spcBef>
              </a:pPr>
              <a:r>
                <a:rPr lang="en-US" sz="4381" spc="429">
                  <a:solidFill>
                    <a:srgbClr val="231F20"/>
                  </a:solidFill>
                  <a:latin typeface="Codec Pro ExtraBold"/>
                </a:rPr>
                <a:t>02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838623"/>
              <a:ext cx="5648005" cy="1130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44"/>
                </a:lnSpc>
              </a:pPr>
              <a:r>
                <a:rPr lang="en-US" sz="1698" spc="166">
                  <a:solidFill>
                    <a:srgbClr val="FFFFFF"/>
                  </a:solidFill>
                  <a:latin typeface="Open Sauce"/>
                </a:rPr>
                <a:t>Marketplace Gaps and many intermediaries in the market</a:t>
              </a:r>
            </a:p>
            <a:p>
              <a:pPr algn="r" marL="0" indent="0" lvl="0">
                <a:lnSpc>
                  <a:spcPts val="234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49702" y="3102115"/>
            <a:ext cx="4897039" cy="4899103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838431" y="4052307"/>
            <a:ext cx="507082" cy="515722"/>
            <a:chOff x="0" y="0"/>
            <a:chExt cx="676110" cy="68762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6110" cy="687629"/>
              <a:chOff x="0" y="0"/>
              <a:chExt cx="549360" cy="55872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87857" y="199377"/>
              <a:ext cx="292420" cy="288875"/>
              <a:chOff x="0" y="0"/>
              <a:chExt cx="237600" cy="2347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4739438" y="2424440"/>
            <a:ext cx="1890248" cy="1885728"/>
            <a:chOff x="0" y="0"/>
            <a:chExt cx="2520330" cy="25143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520330" cy="2514304"/>
              <a:chOff x="0" y="0"/>
              <a:chExt cx="2409120" cy="24033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10769" y="511448"/>
              <a:ext cx="1687653" cy="1475929"/>
            </a:xfrm>
            <a:custGeom>
              <a:avLst/>
              <a:gdLst/>
              <a:ahLst/>
              <a:cxnLst/>
              <a:rect r="r" b="b" t="t" l="l"/>
              <a:pathLst>
                <a:path h="1475929" w="1687653">
                  <a:moveTo>
                    <a:pt x="0" y="0"/>
                  </a:moveTo>
                  <a:lnTo>
                    <a:pt x="1687653" y="0"/>
                  </a:lnTo>
                  <a:lnTo>
                    <a:pt x="1687653" y="1475929"/>
                  </a:lnTo>
                  <a:lnTo>
                    <a:pt x="0" y="1475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49702" y="4105773"/>
            <a:ext cx="508310" cy="516971"/>
            <a:chOff x="0" y="0"/>
            <a:chExt cx="677747" cy="68929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77747" cy="689294"/>
              <a:chOff x="0" y="0"/>
              <a:chExt cx="549360" cy="55872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96307" y="199860"/>
              <a:ext cx="293128" cy="289575"/>
              <a:chOff x="0" y="0"/>
              <a:chExt cx="237600" cy="2347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7247266" y="2341636"/>
            <a:ext cx="2028077" cy="2022623"/>
            <a:chOff x="0" y="0"/>
            <a:chExt cx="2704102" cy="269683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704102" cy="2696831"/>
              <a:chOff x="0" y="0"/>
              <a:chExt cx="2409840" cy="240336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516719" y="558898"/>
              <a:ext cx="1712734" cy="1557031"/>
            </a:xfrm>
            <a:custGeom>
              <a:avLst/>
              <a:gdLst/>
              <a:ahLst/>
              <a:cxnLst/>
              <a:rect r="r" b="b" t="t" l="l"/>
              <a:pathLst>
                <a:path h="1557031" w="1712734">
                  <a:moveTo>
                    <a:pt x="0" y="0"/>
                  </a:moveTo>
                  <a:lnTo>
                    <a:pt x="1712734" y="0"/>
                  </a:lnTo>
                  <a:lnTo>
                    <a:pt x="1712734" y="1557031"/>
                  </a:lnTo>
                  <a:lnTo>
                    <a:pt x="0" y="1557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644681" y="7754894"/>
            <a:ext cx="507082" cy="515722"/>
            <a:chOff x="0" y="0"/>
            <a:chExt cx="676110" cy="68762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676110" cy="687629"/>
              <a:chOff x="0" y="0"/>
              <a:chExt cx="549360" cy="5587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94946" y="199377"/>
              <a:ext cx="293306" cy="288875"/>
              <a:chOff x="0" y="0"/>
              <a:chExt cx="238320" cy="2347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38252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8252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11029387" y="8391801"/>
            <a:ext cx="1737670" cy="1732997"/>
            <a:chOff x="0" y="0"/>
            <a:chExt cx="2316893" cy="231066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2316893" cy="2310663"/>
              <a:chOff x="0" y="0"/>
              <a:chExt cx="2409840" cy="240336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380026" y="570859"/>
              <a:ext cx="1530185" cy="1321697"/>
            </a:xfrm>
            <a:custGeom>
              <a:avLst/>
              <a:gdLst/>
              <a:ahLst/>
              <a:cxnLst/>
              <a:rect r="r" b="b" t="t" l="l"/>
              <a:pathLst>
                <a:path h="1321697" w="1530185">
                  <a:moveTo>
                    <a:pt x="0" y="0"/>
                  </a:moveTo>
                  <a:lnTo>
                    <a:pt x="1530185" y="0"/>
                  </a:lnTo>
                  <a:lnTo>
                    <a:pt x="1530185" y="1321697"/>
                  </a:lnTo>
                  <a:lnTo>
                    <a:pt x="0" y="1321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482178" y="1378848"/>
            <a:ext cx="4969402" cy="76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43"/>
              </a:lnSpc>
            </a:pPr>
            <a:r>
              <a:rPr lang="en-US" sz="4161" spc="95">
                <a:solidFill>
                  <a:srgbClr val="231F20"/>
                </a:solidFill>
                <a:latin typeface="Codec Pro ExtraBold"/>
              </a:rPr>
              <a:t>Solution </a:t>
            </a:r>
            <a:r>
              <a:rPr lang="en-US" sz="4161" spc="95">
                <a:solidFill>
                  <a:srgbClr val="231F20"/>
                </a:solidFill>
                <a:latin typeface="Codec Pro ExtraBold"/>
              </a:rPr>
              <a:t>Overview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558088" y="4310168"/>
            <a:ext cx="2680268" cy="2482996"/>
            <a:chOff x="0" y="0"/>
            <a:chExt cx="3573691" cy="3310661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790309"/>
              <a:ext cx="3573691" cy="1786845"/>
              <a:chOff x="0" y="0"/>
              <a:chExt cx="812800" cy="4064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0" cap="sq">
                <a:solidFill>
                  <a:srgbClr val="397D5A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18140" y="0"/>
              <a:ext cx="3310661" cy="3310661"/>
            </a:xfrm>
            <a:custGeom>
              <a:avLst/>
              <a:gdLst/>
              <a:ahLst/>
              <a:cxnLst/>
              <a:rect r="r" b="b" t="t" l="l"/>
              <a:pathLst>
                <a:path h="3310661" w="3310661">
                  <a:moveTo>
                    <a:pt x="0" y="0"/>
                  </a:moveTo>
                  <a:lnTo>
                    <a:pt x="3310661" y="0"/>
                  </a:lnTo>
                  <a:lnTo>
                    <a:pt x="3310661" y="3310661"/>
                  </a:lnTo>
                  <a:lnTo>
                    <a:pt x="0" y="3310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482178" y="3556399"/>
            <a:ext cx="4482343" cy="1185464"/>
            <a:chOff x="0" y="0"/>
            <a:chExt cx="5976458" cy="1580619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495583"/>
              <a:ext cx="5976458" cy="108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193"/>
                </a:lnSpc>
                <a:spcBef>
                  <a:spcPct val="0"/>
                </a:spcBef>
              </a:pPr>
              <a:r>
                <a:rPr lang="en-US" sz="1589" spc="155">
                  <a:solidFill>
                    <a:srgbClr val="231F20"/>
                  </a:solidFill>
                  <a:latin typeface="Open Sauce"/>
                </a:rPr>
                <a:t>New startups can order greenhouse construction materials through our platform.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-28575"/>
              <a:ext cx="4621206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Solution 01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82178" y="5551666"/>
            <a:ext cx="4482343" cy="1461689"/>
            <a:chOff x="0" y="0"/>
            <a:chExt cx="5976458" cy="1948919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495583"/>
              <a:ext cx="5976458" cy="145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193"/>
                </a:lnSpc>
                <a:spcBef>
                  <a:spcPct val="0"/>
                </a:spcBef>
              </a:pPr>
              <a:r>
                <a:rPr lang="en-US" sz="1589" spc="155">
                  <a:solidFill>
                    <a:srgbClr val="231F20"/>
                  </a:solidFill>
                  <a:latin typeface="Open Sauce"/>
                </a:rPr>
                <a:t>Existing greenhouse owners can collaborate with GoingGreen and get more customers from our marketplace.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-28575"/>
              <a:ext cx="4621206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Solution 02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2178" y="7823158"/>
            <a:ext cx="4482343" cy="1461689"/>
            <a:chOff x="0" y="0"/>
            <a:chExt cx="5976458" cy="1948919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495583"/>
              <a:ext cx="5976458" cy="145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193"/>
                </a:lnSpc>
                <a:spcBef>
                  <a:spcPct val="0"/>
                </a:spcBef>
              </a:pPr>
              <a:r>
                <a:rPr lang="en-US" sz="1589" spc="155">
                  <a:solidFill>
                    <a:srgbClr val="231F20"/>
                  </a:solidFill>
                  <a:latin typeface="Open Sauce"/>
                </a:rPr>
                <a:t>We offer a marketplace for greenhouse-produced vegetables and materials required for greenhouse construction.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-28575"/>
              <a:ext cx="4621206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Solution 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653" y="4790784"/>
            <a:ext cx="3811167" cy="542444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43276" lIns="43276" bIns="43276" rIns="43276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New Start-Up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44708" y="4790784"/>
            <a:ext cx="3811167" cy="542444"/>
            <a:chOff x="0" y="0"/>
            <a:chExt cx="1178269" cy="167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43276" lIns="43276" bIns="43276" rIns="43276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Exiting Greenhouse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89275" y="4790784"/>
            <a:ext cx="3811167" cy="542444"/>
            <a:chOff x="0" y="0"/>
            <a:chExt cx="1178269" cy="167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43276" lIns="43276" bIns="43276" rIns="43276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Coporate farmers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533842" y="5333228"/>
            <a:ext cx="3811167" cy="3288404"/>
          </a:xfrm>
          <a:custGeom>
            <a:avLst/>
            <a:gdLst/>
            <a:ahLst/>
            <a:cxnLst/>
            <a:rect r="r" b="b" t="t" l="l"/>
            <a:pathLst>
              <a:path h="3288404" w="3811167">
                <a:moveTo>
                  <a:pt x="0" y="0"/>
                </a:moveTo>
                <a:lnTo>
                  <a:pt x="3811166" y="0"/>
                </a:lnTo>
                <a:lnTo>
                  <a:pt x="3811166" y="3288404"/>
                </a:lnTo>
                <a:lnTo>
                  <a:pt x="0" y="3288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51" t="-10830" r="-2228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533842" y="4790784"/>
            <a:ext cx="3811167" cy="542444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43276" lIns="43276" bIns="43276" rIns="43276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Environment Enthusiats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842964" y="5333228"/>
            <a:ext cx="3812911" cy="3288404"/>
          </a:xfrm>
          <a:custGeom>
            <a:avLst/>
            <a:gdLst/>
            <a:ahLst/>
            <a:cxnLst/>
            <a:rect r="r" b="b" t="t" l="l"/>
            <a:pathLst>
              <a:path h="3288404" w="3812911">
                <a:moveTo>
                  <a:pt x="0" y="0"/>
                </a:moveTo>
                <a:lnTo>
                  <a:pt x="3812911" y="0"/>
                </a:lnTo>
                <a:lnTo>
                  <a:pt x="3812911" y="3288404"/>
                </a:lnTo>
                <a:lnTo>
                  <a:pt x="0" y="3288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09" t="-22" r="-7509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28245" y="5333228"/>
            <a:ext cx="3733227" cy="3288404"/>
          </a:xfrm>
          <a:custGeom>
            <a:avLst/>
            <a:gdLst/>
            <a:ahLst/>
            <a:cxnLst/>
            <a:rect r="r" b="b" t="t" l="l"/>
            <a:pathLst>
              <a:path h="3288404" w="3733227">
                <a:moveTo>
                  <a:pt x="0" y="0"/>
                </a:moveTo>
                <a:lnTo>
                  <a:pt x="3733227" y="0"/>
                </a:lnTo>
                <a:lnTo>
                  <a:pt x="3733227" y="3288404"/>
                </a:lnTo>
                <a:lnTo>
                  <a:pt x="0" y="3288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482" t="0" r="-2848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96653" y="5333228"/>
            <a:ext cx="3811167" cy="3288404"/>
          </a:xfrm>
          <a:custGeom>
            <a:avLst/>
            <a:gdLst/>
            <a:ahLst/>
            <a:cxnLst/>
            <a:rect r="r" b="b" t="t" l="l"/>
            <a:pathLst>
              <a:path h="3288404" w="3811167">
                <a:moveTo>
                  <a:pt x="0" y="0"/>
                </a:moveTo>
                <a:lnTo>
                  <a:pt x="3811167" y="0"/>
                </a:lnTo>
                <a:lnTo>
                  <a:pt x="3811167" y="3288404"/>
                </a:lnTo>
                <a:lnTo>
                  <a:pt x="0" y="3288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504" t="0" r="-2764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90980" y="1117986"/>
            <a:ext cx="10713642" cy="144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Target </a:t>
            </a: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Audience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74588" y="28575"/>
            <a:ext cx="5488313" cy="15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How will we implement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966869" y="1976236"/>
            <a:ext cx="10285926" cy="7282064"/>
            <a:chOff x="0" y="0"/>
            <a:chExt cx="6476837" cy="45853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6731" cy="4585253"/>
            </a:xfrm>
            <a:custGeom>
              <a:avLst/>
              <a:gdLst/>
              <a:ahLst/>
              <a:cxnLst/>
              <a:rect r="r" b="b" t="t" l="l"/>
              <a:pathLst>
                <a:path h="4585253" w="6476731">
                  <a:moveTo>
                    <a:pt x="53258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85253"/>
                    <a:pt x="0" y="4585253"/>
                    <a:pt x="0" y="4585253"/>
                  </a:cubicBezTo>
                  <a:cubicBezTo>
                    <a:pt x="5325814" y="4585253"/>
                    <a:pt x="5325814" y="4585253"/>
                    <a:pt x="5325814" y="4585253"/>
                  </a:cubicBezTo>
                  <a:cubicBezTo>
                    <a:pt x="5959787" y="4585253"/>
                    <a:pt x="6476731" y="3555460"/>
                    <a:pt x="6476731" y="2292627"/>
                  </a:cubicBezTo>
                  <a:cubicBezTo>
                    <a:pt x="6476731" y="1029793"/>
                    <a:pt x="5959787" y="0"/>
                    <a:pt x="532581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227929" y="3302057"/>
            <a:ext cx="9634972" cy="459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Implementation Plan: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 1. Local Partnership: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 a. Existing Greenhouse Business 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b. Greenhouse Building Materials Supplies 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2. Online Platform 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3. Awareness Campaign and Marketing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 4. Employees: 2 skilled manpower for building purpose, Delivery Person, Technicians 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5. Monitoring and Evaluation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 6. Adaptation and Scaling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7. Continuous Improvement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74588" y="28575"/>
            <a:ext cx="5488313" cy="155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How will we implement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76975" y="2503955"/>
            <a:ext cx="10285926" cy="7282064"/>
            <a:chOff x="0" y="0"/>
            <a:chExt cx="6476837" cy="45853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6731" cy="4585253"/>
            </a:xfrm>
            <a:custGeom>
              <a:avLst/>
              <a:gdLst/>
              <a:ahLst/>
              <a:cxnLst/>
              <a:rect r="r" b="b" t="t" l="l"/>
              <a:pathLst>
                <a:path h="4585253" w="6476731">
                  <a:moveTo>
                    <a:pt x="53258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85253"/>
                    <a:pt x="0" y="4585253"/>
                    <a:pt x="0" y="4585253"/>
                  </a:cubicBezTo>
                  <a:cubicBezTo>
                    <a:pt x="5325814" y="4585253"/>
                    <a:pt x="5325814" y="4585253"/>
                    <a:pt x="5325814" y="4585253"/>
                  </a:cubicBezTo>
                  <a:cubicBezTo>
                    <a:pt x="5959787" y="4585253"/>
                    <a:pt x="6476731" y="3555460"/>
                    <a:pt x="6476731" y="2292627"/>
                  </a:cubicBezTo>
                  <a:cubicBezTo>
                    <a:pt x="6476731" y="1029793"/>
                    <a:pt x="5959787" y="0"/>
                    <a:pt x="532581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545563" y="3085013"/>
            <a:ext cx="5658049" cy="123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Startup includes: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website de</a:t>
            </a:r>
          </a:p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31703" y="5085331"/>
            <a:ext cx="5488313" cy="226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Mission</a:t>
            </a:r>
          </a:p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And</a:t>
            </a:r>
          </a:p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Vision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2162907"/>
            <a:ext cx="7134050" cy="2639545"/>
            <a:chOff x="0" y="0"/>
            <a:chExt cx="6476837" cy="23963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76731" cy="2396321"/>
            </a:xfrm>
            <a:custGeom>
              <a:avLst/>
              <a:gdLst/>
              <a:ahLst/>
              <a:cxnLst/>
              <a:rect r="r" b="b" t="t" l="l"/>
              <a:pathLst>
                <a:path h="2396321" w="6476731">
                  <a:moveTo>
                    <a:pt x="53258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96321"/>
                    <a:pt x="0" y="2396321"/>
                    <a:pt x="0" y="2396321"/>
                  </a:cubicBezTo>
                  <a:cubicBezTo>
                    <a:pt x="5325814" y="2396321"/>
                    <a:pt x="5325814" y="2396321"/>
                    <a:pt x="5325814" y="2396321"/>
                  </a:cubicBezTo>
                  <a:cubicBezTo>
                    <a:pt x="5959787" y="2396321"/>
                    <a:pt x="6476731" y="1858136"/>
                    <a:pt x="6476731" y="1198161"/>
                  </a:cubicBezTo>
                  <a:cubicBezTo>
                    <a:pt x="6476731" y="538185"/>
                    <a:pt x="5959787" y="0"/>
                    <a:pt x="532581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520016" y="2099793"/>
            <a:ext cx="2882779" cy="2880762"/>
            <a:chOff x="0" y="0"/>
            <a:chExt cx="3843705" cy="384101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3705" cy="3841017"/>
              <a:chOff x="0" y="0"/>
              <a:chExt cx="2058480" cy="20570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58416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8416">
                    <a:moveTo>
                      <a:pt x="0" y="1028573"/>
                    </a:moveTo>
                    <a:cubicBezTo>
                      <a:pt x="0" y="460502"/>
                      <a:pt x="460756" y="0"/>
                      <a:pt x="1029208" y="0"/>
                    </a:cubicBezTo>
                    <a:cubicBezTo>
                      <a:pt x="1597660" y="0"/>
                      <a:pt x="2058416" y="460502"/>
                      <a:pt x="2058416" y="1028573"/>
                    </a:cubicBezTo>
                    <a:cubicBezTo>
                      <a:pt x="2058416" y="1596644"/>
                      <a:pt x="1597660" y="2057146"/>
                      <a:pt x="1029208" y="2057146"/>
                    </a:cubicBezTo>
                    <a:cubicBezTo>
                      <a:pt x="460756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073500" y="1134693"/>
              <a:ext cx="1696705" cy="1676242"/>
            </a:xfrm>
            <a:custGeom>
              <a:avLst/>
              <a:gdLst/>
              <a:ahLst/>
              <a:cxnLst/>
              <a:rect r="r" b="b" t="t" l="l"/>
              <a:pathLst>
                <a:path h="1676242" w="1696705">
                  <a:moveTo>
                    <a:pt x="0" y="0"/>
                  </a:moveTo>
                  <a:lnTo>
                    <a:pt x="1696705" y="0"/>
                  </a:lnTo>
                  <a:lnTo>
                    <a:pt x="1696705" y="1676242"/>
                  </a:lnTo>
                  <a:lnTo>
                    <a:pt x="0" y="1676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620001" y="2424768"/>
            <a:ext cx="5658049" cy="207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To promote sustainable agricultural practices and eco-friendly living through the adoption of smart greenhouse technology.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6031726"/>
            <a:ext cx="7134050" cy="2639545"/>
            <a:chOff x="0" y="0"/>
            <a:chExt cx="6476837" cy="23963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76731" cy="2396321"/>
            </a:xfrm>
            <a:custGeom>
              <a:avLst/>
              <a:gdLst/>
              <a:ahLst/>
              <a:cxnLst/>
              <a:rect r="r" b="b" t="t" l="l"/>
              <a:pathLst>
                <a:path h="2396321" w="6476731">
                  <a:moveTo>
                    <a:pt x="53258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96321"/>
                    <a:pt x="0" y="2396321"/>
                    <a:pt x="0" y="2396321"/>
                  </a:cubicBezTo>
                  <a:cubicBezTo>
                    <a:pt x="5325814" y="2396321"/>
                    <a:pt x="5325814" y="2396321"/>
                    <a:pt x="5325814" y="2396321"/>
                  </a:cubicBezTo>
                  <a:cubicBezTo>
                    <a:pt x="5959787" y="2396321"/>
                    <a:pt x="6476731" y="1858136"/>
                    <a:pt x="6476731" y="1198161"/>
                  </a:cubicBezTo>
                  <a:cubicBezTo>
                    <a:pt x="6476731" y="538185"/>
                    <a:pt x="5959787" y="0"/>
                    <a:pt x="532581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388994" y="5843014"/>
            <a:ext cx="3013802" cy="3016970"/>
            <a:chOff x="0" y="0"/>
            <a:chExt cx="4018402" cy="402262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018402" cy="4022626"/>
              <a:chOff x="0" y="0"/>
              <a:chExt cx="2054880" cy="205704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365861" y="1065111"/>
              <a:ext cx="1286680" cy="1892404"/>
            </a:xfrm>
            <a:custGeom>
              <a:avLst/>
              <a:gdLst/>
              <a:ahLst/>
              <a:cxnLst/>
              <a:rect r="r" b="b" t="t" l="l"/>
              <a:pathLst>
                <a:path h="1892404" w="1286680">
                  <a:moveTo>
                    <a:pt x="0" y="0"/>
                  </a:moveTo>
                  <a:lnTo>
                    <a:pt x="1286680" y="0"/>
                  </a:lnTo>
                  <a:lnTo>
                    <a:pt x="1286680" y="1892404"/>
                  </a:lnTo>
                  <a:lnTo>
                    <a:pt x="0" y="1892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620001" y="6233009"/>
            <a:ext cx="5658049" cy="220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In coming years, we vision a synergistic ecosystem that harmonizes urban living with sustainable agriculture, finally making farming a smart green business.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419" y="3691729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r="0" b="-579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89652" y="1980794"/>
            <a:ext cx="5883742" cy="85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94"/>
              </a:lnSpc>
              <a:spcBef>
                <a:spcPct val="0"/>
              </a:spcBef>
            </a:pPr>
            <a:r>
              <a:rPr lang="en-US" sz="5852" spc="204">
                <a:solidFill>
                  <a:srgbClr val="040506"/>
                </a:solidFill>
                <a:latin typeface="Codec Pro ExtraBold"/>
              </a:rPr>
              <a:t>Revenue Model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7673" y="4383303"/>
            <a:ext cx="5924146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 </a:t>
            </a:r>
            <a:r>
              <a:rPr lang="en-US" sz="2318" spc="227">
                <a:solidFill>
                  <a:srgbClr val="397D5A"/>
                </a:solidFill>
                <a:latin typeface="Open Sauce"/>
              </a:rPr>
              <a:t>Market Place Transaction Fees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7673" y="5113263"/>
            <a:ext cx="6064371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  <a:r>
              <a:rPr lang="en-US" sz="2318" spc="227">
                <a:solidFill>
                  <a:srgbClr val="397D5A"/>
                </a:solidFill>
                <a:latin typeface="Open Sauce"/>
              </a:rPr>
              <a:t> Collaboration Subscription Fees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7673" y="5907356"/>
            <a:ext cx="8150306" cy="77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  <a:r>
              <a:rPr lang="en-US" sz="2318" spc="227">
                <a:solidFill>
                  <a:srgbClr val="397D5A"/>
                </a:solidFill>
                <a:latin typeface="Open Sauce"/>
              </a:rPr>
              <a:t> Greenhouse Construction and Maintainance</a:t>
            </a:r>
          </a:p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"/>
              </a:rPr>
              <a:t> Fees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7673" y="7075864"/>
            <a:ext cx="4582772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 </a:t>
            </a:r>
            <a:r>
              <a:rPr lang="en-US" sz="2318" spc="227">
                <a:solidFill>
                  <a:srgbClr val="397D5A"/>
                </a:solidFill>
                <a:latin typeface="Open Sauce"/>
              </a:rPr>
              <a:t>Consultation Fees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37673" y="7908696"/>
            <a:ext cx="4582772" cy="37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05 </a:t>
            </a:r>
            <a:r>
              <a:rPr lang="en-US" sz="2318" spc="227">
                <a:solidFill>
                  <a:srgbClr val="397D5A"/>
                </a:solidFill>
                <a:latin typeface="Open Sauce"/>
              </a:rPr>
              <a:t>Advertisement Revenue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09948" y="4923675"/>
            <a:ext cx="1770793" cy="906370"/>
          </a:xfrm>
          <a:custGeom>
            <a:avLst/>
            <a:gdLst/>
            <a:ahLst/>
            <a:cxnLst/>
            <a:rect r="r" b="b" t="t" l="l"/>
            <a:pathLst>
              <a:path h="906370" w="1770793">
                <a:moveTo>
                  <a:pt x="0" y="0"/>
                </a:moveTo>
                <a:lnTo>
                  <a:pt x="1770793" y="0"/>
                </a:lnTo>
                <a:lnTo>
                  <a:pt x="1770793" y="906370"/>
                </a:lnTo>
                <a:lnTo>
                  <a:pt x="0" y="90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00679" y="4923675"/>
            <a:ext cx="1183955" cy="1136738"/>
          </a:xfrm>
          <a:custGeom>
            <a:avLst/>
            <a:gdLst/>
            <a:ahLst/>
            <a:cxnLst/>
            <a:rect r="r" b="b" t="t" l="l"/>
            <a:pathLst>
              <a:path h="1136738" w="1183955">
                <a:moveTo>
                  <a:pt x="0" y="0"/>
                </a:moveTo>
                <a:lnTo>
                  <a:pt x="1183954" y="0"/>
                </a:lnTo>
                <a:lnTo>
                  <a:pt x="1183954" y="1136738"/>
                </a:lnTo>
                <a:lnTo>
                  <a:pt x="0" y="113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8994" y="4808491"/>
            <a:ext cx="1435116" cy="1237070"/>
          </a:xfrm>
          <a:custGeom>
            <a:avLst/>
            <a:gdLst/>
            <a:ahLst/>
            <a:cxnLst/>
            <a:rect r="r" b="b" t="t" l="l"/>
            <a:pathLst>
              <a:path h="1237070" w="1435116">
                <a:moveTo>
                  <a:pt x="0" y="0"/>
                </a:moveTo>
                <a:lnTo>
                  <a:pt x="1435116" y="0"/>
                </a:lnTo>
                <a:lnTo>
                  <a:pt x="1435116" y="1237069"/>
                </a:lnTo>
                <a:lnTo>
                  <a:pt x="0" y="1237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7020" y="727443"/>
            <a:ext cx="16992211" cy="299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DIFFERENTIATION AND COMPETITIVE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90805" y="6467650"/>
            <a:ext cx="4288273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Producer-To-Consumer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29028" y="6467650"/>
            <a:ext cx="2914516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 First-of-its-kind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68128" y="6467650"/>
            <a:ext cx="5033009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Comprehensive Ecosystem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1344" y="7367151"/>
            <a:ext cx="4468000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GoingGreen enjoys a first-mover advantage as the sole business dedicated to revolutionizing the greenhouse ecosystem.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0000" y="7367151"/>
            <a:ext cx="4468000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Direct connection between producers (greenhouse startups, farmers) and consumers without the need for intermediaries.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8656" y="7367151"/>
            <a:ext cx="5300644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From greenhouse construction services to a robust marketplace for greenhouse products, GoingGreen offers a comprehensive suite of solutions tailored.</a:t>
            </a:r>
          </a:p>
          <a:p>
            <a:pPr algn="ctr">
              <a:lnSpc>
                <a:spcPts val="254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DAF7JK5_j_c</dc:identifier>
  <dcterms:modified xsi:type="dcterms:W3CDTF">2011-08-01T06:04:30Z</dcterms:modified>
  <cp:revision>1</cp:revision>
  <dc:title>Green minimalist professional Business Proposal Presentation</dc:title>
</cp:coreProperties>
</file>